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7560000" cy="10692000"/>
  <p:embeddedFontLst>
    <p:embeddedFont>
      <p:font typeface="IBM Plex Sans"/>
      <p:regular r:id="rId48"/>
      <p:bold r:id="rId49"/>
      <p:italic r:id="rId50"/>
      <p:boldItalic r:id="rId51"/>
    </p:embeddedFont>
    <p:embeddedFont>
      <p:font typeface="IBM Plex Sans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BMPlexSans-regular.fntdata"/><Relationship Id="rId47" Type="http://schemas.openxmlformats.org/officeDocument/2006/relationships/slide" Target="slides/slide41.xml"/><Relationship Id="rId49" Type="http://schemas.openxmlformats.org/officeDocument/2006/relationships/font" Target="fonts/IBMPlex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BMPlexSans-boldItalic.fntdata"/><Relationship Id="rId50" Type="http://schemas.openxmlformats.org/officeDocument/2006/relationships/font" Target="fonts/IBMPlexSans-italic.fntdata"/><Relationship Id="rId53" Type="http://schemas.openxmlformats.org/officeDocument/2006/relationships/font" Target="fonts/IBMPlexSansLight-bold.fntdata"/><Relationship Id="rId52" Type="http://schemas.openxmlformats.org/officeDocument/2006/relationships/font" Target="fonts/IBMPlexSansLight-regular.fntdata"/><Relationship Id="rId11" Type="http://schemas.openxmlformats.org/officeDocument/2006/relationships/slide" Target="slides/slide5.xml"/><Relationship Id="rId55" Type="http://schemas.openxmlformats.org/officeDocument/2006/relationships/font" Target="fonts/IBMPlexSansLight-boldItalic.fntdata"/><Relationship Id="rId10" Type="http://schemas.openxmlformats.org/officeDocument/2006/relationships/slide" Target="slides/slide4.xml"/><Relationship Id="rId54" Type="http://schemas.openxmlformats.org/officeDocument/2006/relationships/font" Target="fonts/IBMPlexSans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8254c708e_0_86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8254c708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254c708e_0_103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254c708e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9de87e37_0_1604: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9de87e37_0_1604: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8254c708e_0_104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254c708e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9de87e37_0_160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9de87e37_0_160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254c708e_0_10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254c708e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69de87e37_0_163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69de87e37_0_163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254c708e_0_106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254c708e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8254c708e_0_107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8254c708e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69de87e37_0_161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69de87e37_0_161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254c708e_0_108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254c708e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254c708e_0_88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254c708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69de87e37_0_16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69de87e37_0_16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254c708e_0_109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254c708e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69de87e37_0_162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9de87e37_0_162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254c708e_0_111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254c708e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8254c708e_0_112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8254c708e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69de87e37_0_1637: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69de87e37_0_1637: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254c708e_0_113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254c708e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69de87e37_0_164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69de87e37_0_164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254c708e_0_114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254c708e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69de87e37_0_1649: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69de87e37_0_1649: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8254c708e_0_913: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8254c708e_0_913: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254c708e_0_115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254c708e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69de87e37_0_106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69de87e37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69de87e37_0_107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69de87e37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69de87e37_0_1656: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69de87e37_0_1656: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69de87e37_0_108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69de87e37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69de87e37_0_166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69de87e37_0_166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69de87e37_0_109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69de87e37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69de87e37_0_166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69de87e37_0_166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69de87e37_0_110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69de87e37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69de87e37_0_1668: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69de87e37_0_1668: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8254c708e_0_97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8254c708e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69de87e37_0_112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69de87e37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69de87e37_0_1671: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69de87e37_0_1671: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254c708e_0_99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254c708e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254c708e_0_101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254c708e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69de87e37_0_1600: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9de87e37_0_1600: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8254c708e_0_102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8254c708e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69de87e37_0_1595:notes"/>
          <p:cNvSpPr/>
          <p:nvPr>
            <p:ph idx="2" type="sldImg"/>
          </p:nvPr>
        </p:nvSpPr>
        <p:spPr>
          <a:xfrm>
            <a:off x="420355" y="801900"/>
            <a:ext cx="6720000" cy="40095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69de87e37_0_1595:notes"/>
          <p:cNvSpPr txBox="1"/>
          <p:nvPr>
            <p:ph idx="1" type="body"/>
          </p:nvPr>
        </p:nvSpPr>
        <p:spPr>
          <a:xfrm>
            <a:off x="756000" y="5078700"/>
            <a:ext cx="60480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1" name="Shape 51"/>
        <p:cNvGrpSpPr/>
        <p:nvPr/>
      </p:nvGrpSpPr>
      <p:grpSpPr>
        <a:xfrm>
          <a:off x="0" y="0"/>
          <a:ext cx="0" cy="0"/>
          <a:chOff x="0" y="0"/>
          <a:chExt cx="0" cy="0"/>
        </a:xfrm>
      </p:grpSpPr>
      <p:sp>
        <p:nvSpPr>
          <p:cNvPr id="52" name="Google Shape;52;p14"/>
          <p:cNvSpPr txBox="1"/>
          <p:nvPr>
            <p:ph type="ctrTitle"/>
          </p:nvPr>
        </p:nvSpPr>
        <p:spPr>
          <a:xfrm>
            <a:off x="311708" y="744575"/>
            <a:ext cx="8520600" cy="20526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53" name="Google Shape;53;p14"/>
          <p:cNvSpPr txBox="1"/>
          <p:nvPr>
            <p:ph idx="1" type="subTitle"/>
          </p:nvPr>
        </p:nvSpPr>
        <p:spPr>
          <a:xfrm>
            <a:off x="311700" y="2834125"/>
            <a:ext cx="8520600" cy="7926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5" name="Shape 55"/>
        <p:cNvGrpSpPr/>
        <p:nvPr/>
      </p:nvGrpSpPr>
      <p:grpSpPr>
        <a:xfrm>
          <a:off x="0" y="0"/>
          <a:ext cx="0" cy="0"/>
          <a:chOff x="0" y="0"/>
          <a:chExt cx="0" cy="0"/>
        </a:xfrm>
      </p:grpSpPr>
      <p:sp>
        <p:nvSpPr>
          <p:cNvPr id="56" name="Google Shape;56;p15"/>
          <p:cNvSpPr txBox="1"/>
          <p:nvPr>
            <p:ph type="title"/>
          </p:nvPr>
        </p:nvSpPr>
        <p:spPr>
          <a:xfrm>
            <a:off x="311700" y="2150850"/>
            <a:ext cx="8520600" cy="841800"/>
          </a:xfrm>
          <a:prstGeom prst="rect">
            <a:avLst/>
          </a:prstGeom>
          <a:noFill/>
          <a:ln>
            <a:noFill/>
          </a:ln>
        </p:spPr>
        <p:txBody>
          <a:bodyPr anchorCtr="0" anchor="ctr" bIns="72900" lIns="72900" spcFirstLastPara="1" rIns="72900" wrap="square" tIns="72900">
            <a:noAutofit/>
          </a:bodyPr>
          <a:lstStyle>
            <a:lvl1pPr lvl="0" rtl="0" algn="ctr">
              <a:spcBef>
                <a:spcPts val="0"/>
              </a:spcBef>
              <a:spcAft>
                <a:spcPts val="0"/>
              </a:spcAft>
              <a:buSzPts val="3700"/>
              <a:buChar char="●"/>
              <a:defRPr sz="3700"/>
            </a:lvl1pPr>
            <a:lvl2pPr lvl="1" rtl="0" algn="ctr">
              <a:spcBef>
                <a:spcPts val="0"/>
              </a:spcBef>
              <a:spcAft>
                <a:spcPts val="0"/>
              </a:spcAft>
              <a:buSzPts val="3700"/>
              <a:buChar char="○"/>
              <a:defRPr sz="3700"/>
            </a:lvl2pPr>
            <a:lvl3pPr lvl="2" rtl="0" algn="ctr">
              <a:spcBef>
                <a:spcPts val="0"/>
              </a:spcBef>
              <a:spcAft>
                <a:spcPts val="0"/>
              </a:spcAft>
              <a:buSzPts val="3700"/>
              <a:buChar char="■"/>
              <a:defRPr sz="3700"/>
            </a:lvl3pPr>
            <a:lvl4pPr lvl="3" rtl="0" algn="ctr">
              <a:spcBef>
                <a:spcPts val="0"/>
              </a:spcBef>
              <a:spcAft>
                <a:spcPts val="0"/>
              </a:spcAft>
              <a:buSzPts val="3700"/>
              <a:buChar char="●"/>
              <a:defRPr sz="3700"/>
            </a:lvl4pPr>
            <a:lvl5pPr lvl="4" rtl="0" algn="ctr">
              <a:spcBef>
                <a:spcPts val="0"/>
              </a:spcBef>
              <a:spcAft>
                <a:spcPts val="0"/>
              </a:spcAft>
              <a:buSzPts val="3700"/>
              <a:buChar char="○"/>
              <a:defRPr sz="3700"/>
            </a:lvl5pPr>
            <a:lvl6pPr lvl="5" rtl="0" algn="ctr">
              <a:spcBef>
                <a:spcPts val="0"/>
              </a:spcBef>
              <a:spcAft>
                <a:spcPts val="0"/>
              </a:spcAft>
              <a:buSzPts val="3700"/>
              <a:buChar char="■"/>
              <a:defRPr sz="3700"/>
            </a:lvl6pPr>
            <a:lvl7pPr lvl="6" rtl="0" algn="ctr">
              <a:spcBef>
                <a:spcPts val="0"/>
              </a:spcBef>
              <a:spcAft>
                <a:spcPts val="0"/>
              </a:spcAft>
              <a:buSzPts val="3700"/>
              <a:buChar char="●"/>
              <a:defRPr sz="3700"/>
            </a:lvl7pPr>
            <a:lvl8pPr lvl="7" rtl="0" algn="ctr">
              <a:spcBef>
                <a:spcPts val="0"/>
              </a:spcBef>
              <a:spcAft>
                <a:spcPts val="0"/>
              </a:spcAft>
              <a:buSzPts val="3700"/>
              <a:buChar char="○"/>
              <a:defRPr sz="3700"/>
            </a:lvl8pPr>
            <a:lvl9pPr lvl="8" rtl="0" algn="ctr">
              <a:spcBef>
                <a:spcPts val="0"/>
              </a:spcBef>
              <a:spcAft>
                <a:spcPts val="0"/>
              </a:spcAft>
              <a:buSzPts val="3700"/>
              <a:buChar char="■"/>
              <a:defRPr sz="3700"/>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0" name="Google Shape;60;p16"/>
          <p:cNvSpPr txBox="1"/>
          <p:nvPr>
            <p:ph idx="1" type="body"/>
          </p:nvPr>
        </p:nvSpPr>
        <p:spPr>
          <a:xfrm>
            <a:off x="311700" y="1152475"/>
            <a:ext cx="8520600" cy="34164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4" name="Google Shape;64;p17"/>
          <p:cNvSpPr txBox="1"/>
          <p:nvPr>
            <p:ph idx="1" type="body"/>
          </p:nvPr>
        </p:nvSpPr>
        <p:spPr>
          <a:xfrm>
            <a:off x="3117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5" name="Google Shape;65;p17"/>
          <p:cNvSpPr txBox="1"/>
          <p:nvPr>
            <p:ph idx="2" type="body"/>
          </p:nvPr>
        </p:nvSpPr>
        <p:spPr>
          <a:xfrm>
            <a:off x="4832400" y="1152475"/>
            <a:ext cx="3999900" cy="3416400"/>
          </a:xfrm>
          <a:prstGeom prst="rect">
            <a:avLst/>
          </a:prstGeom>
          <a:noFill/>
          <a:ln>
            <a:noFill/>
          </a:ln>
        </p:spPr>
        <p:txBody>
          <a:bodyPr anchorCtr="0" anchor="ctr" bIns="72900" lIns="72900" spcFirstLastPara="1" rIns="72900" wrap="square" tIns="7290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1100"/>
              <a:buChar char="●"/>
              <a:defRPr sz="1100"/>
            </a:lvl1pPr>
            <a:lvl2pPr lvl="1" rtl="0">
              <a:spcBef>
                <a:spcPts val="0"/>
              </a:spcBef>
              <a:spcAft>
                <a:spcPts val="0"/>
              </a:spcAft>
              <a:buSzPts val="1100"/>
              <a:buChar char="○"/>
              <a:defRPr sz="1100"/>
            </a:lvl2pPr>
            <a:lvl3pPr lvl="2" rtl="0">
              <a:spcBef>
                <a:spcPts val="0"/>
              </a:spcBef>
              <a:spcAft>
                <a:spcPts val="0"/>
              </a:spcAft>
              <a:buSzPts val="1100"/>
              <a:buChar char="■"/>
              <a:defRPr sz="1100"/>
            </a:lvl3pPr>
            <a:lvl4pPr lvl="3" rtl="0">
              <a:spcBef>
                <a:spcPts val="0"/>
              </a:spcBef>
              <a:spcAft>
                <a:spcPts val="0"/>
              </a:spcAft>
              <a:buSzPts val="1100"/>
              <a:buChar char="●"/>
              <a:defRPr sz="1100"/>
            </a:lvl4pPr>
            <a:lvl5pPr lvl="4" rtl="0">
              <a:spcBef>
                <a:spcPts val="0"/>
              </a:spcBef>
              <a:spcAft>
                <a:spcPts val="0"/>
              </a:spcAft>
              <a:buSzPts val="1100"/>
              <a:buChar char="○"/>
              <a:defRPr sz="1100"/>
            </a:lvl5pPr>
            <a:lvl6pPr lvl="5" rtl="0">
              <a:spcBef>
                <a:spcPts val="0"/>
              </a:spcBef>
              <a:spcAft>
                <a:spcPts val="0"/>
              </a:spcAft>
              <a:buSzPts val="1100"/>
              <a:buChar char="■"/>
              <a:defRPr sz="1100"/>
            </a:lvl6pPr>
            <a:lvl7pPr lvl="6" rtl="0">
              <a:spcBef>
                <a:spcPts val="0"/>
              </a:spcBef>
              <a:spcAft>
                <a:spcPts val="0"/>
              </a:spcAft>
              <a:buSzPts val="1100"/>
              <a:buChar char="●"/>
              <a:defRPr sz="1100"/>
            </a:lvl7pPr>
            <a:lvl8pPr lvl="7" rtl="0">
              <a:spcBef>
                <a:spcPts val="0"/>
              </a:spcBef>
              <a:spcAft>
                <a:spcPts val="0"/>
              </a:spcAft>
              <a:buSzPts val="1100"/>
              <a:buChar char="○"/>
              <a:defRPr sz="1100"/>
            </a:lvl8pPr>
            <a:lvl9pPr lvl="8" rtl="0">
              <a:spcBef>
                <a:spcPts val="0"/>
              </a:spcBef>
              <a:spcAft>
                <a:spcPts val="0"/>
              </a:spcAft>
              <a:buSzPts val="1100"/>
              <a:buChar char="■"/>
              <a:defRPr sz="11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0" name="Shape 70"/>
        <p:cNvGrpSpPr/>
        <p:nvPr/>
      </p:nvGrpSpPr>
      <p:grpSpPr>
        <a:xfrm>
          <a:off x="0" y="0"/>
          <a:ext cx="0" cy="0"/>
          <a:chOff x="0" y="0"/>
          <a:chExt cx="0" cy="0"/>
        </a:xfrm>
      </p:grpSpPr>
      <p:sp>
        <p:nvSpPr>
          <p:cNvPr id="71" name="Google Shape;71;p19"/>
          <p:cNvSpPr txBox="1"/>
          <p:nvPr>
            <p:ph type="title"/>
          </p:nvPr>
        </p:nvSpPr>
        <p:spPr>
          <a:xfrm>
            <a:off x="311700" y="555600"/>
            <a:ext cx="2808000" cy="755700"/>
          </a:xfrm>
          <a:prstGeom prst="rect">
            <a:avLst/>
          </a:prstGeom>
          <a:noFill/>
          <a:ln>
            <a:noFill/>
          </a:ln>
        </p:spPr>
        <p:txBody>
          <a:bodyPr anchorCtr="0" anchor="b" bIns="72900" lIns="72900" spcFirstLastPara="1" rIns="72900" wrap="square" tIns="7290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72" name="Google Shape;72;p19"/>
          <p:cNvSpPr txBox="1"/>
          <p:nvPr>
            <p:ph idx="1" type="body"/>
          </p:nvPr>
        </p:nvSpPr>
        <p:spPr>
          <a:xfrm>
            <a:off x="311700" y="1389600"/>
            <a:ext cx="2808000" cy="3179400"/>
          </a:xfrm>
          <a:prstGeom prst="rect">
            <a:avLst/>
          </a:prstGeom>
          <a:noFill/>
          <a:ln>
            <a:noFill/>
          </a:ln>
        </p:spPr>
        <p:txBody>
          <a:bodyPr anchorCtr="0" anchor="ctr" bIns="72900" lIns="72900" spcFirstLastPara="1" rIns="72900" wrap="square" tIns="7290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4" name="Shape 74"/>
        <p:cNvGrpSpPr/>
        <p:nvPr/>
      </p:nvGrpSpPr>
      <p:grpSpPr>
        <a:xfrm>
          <a:off x="0" y="0"/>
          <a:ext cx="0" cy="0"/>
          <a:chOff x="0" y="0"/>
          <a:chExt cx="0" cy="0"/>
        </a:xfrm>
      </p:grpSpPr>
      <p:sp>
        <p:nvSpPr>
          <p:cNvPr id="75" name="Google Shape;75;p20"/>
          <p:cNvSpPr txBox="1"/>
          <p:nvPr>
            <p:ph type="title"/>
          </p:nvPr>
        </p:nvSpPr>
        <p:spPr>
          <a:xfrm>
            <a:off x="490250" y="450150"/>
            <a:ext cx="6367800" cy="4090800"/>
          </a:xfrm>
          <a:prstGeom prst="rect">
            <a:avLst/>
          </a:prstGeom>
          <a:noFill/>
          <a:ln>
            <a:noFill/>
          </a:ln>
        </p:spPr>
        <p:txBody>
          <a:bodyPr anchorCtr="0" anchor="ctr" bIns="72900" lIns="72900" spcFirstLastPara="1" rIns="72900" wrap="square" tIns="72900">
            <a:noAutofit/>
          </a:bodyPr>
          <a:lstStyle>
            <a:lvl1pPr lvl="0" rtl="0">
              <a:spcBef>
                <a:spcPts val="0"/>
              </a:spcBef>
              <a:spcAft>
                <a:spcPts val="0"/>
              </a:spcAft>
              <a:buSzPts val="4900"/>
              <a:buChar char="●"/>
              <a:defRPr sz="4900"/>
            </a:lvl1pPr>
            <a:lvl2pPr lvl="1" rtl="0">
              <a:spcBef>
                <a:spcPts val="0"/>
              </a:spcBef>
              <a:spcAft>
                <a:spcPts val="0"/>
              </a:spcAft>
              <a:buSzPts val="4900"/>
              <a:buChar char="○"/>
              <a:defRPr sz="4900"/>
            </a:lvl2pPr>
            <a:lvl3pPr lvl="2" rtl="0">
              <a:spcBef>
                <a:spcPts val="0"/>
              </a:spcBef>
              <a:spcAft>
                <a:spcPts val="0"/>
              </a:spcAft>
              <a:buSzPts val="4900"/>
              <a:buChar char="■"/>
              <a:defRPr sz="4900"/>
            </a:lvl3pPr>
            <a:lvl4pPr lvl="3" rtl="0">
              <a:spcBef>
                <a:spcPts val="0"/>
              </a:spcBef>
              <a:spcAft>
                <a:spcPts val="0"/>
              </a:spcAft>
              <a:buSzPts val="4900"/>
              <a:buChar char="●"/>
              <a:defRPr sz="4900"/>
            </a:lvl4pPr>
            <a:lvl5pPr lvl="4" rtl="0">
              <a:spcBef>
                <a:spcPts val="0"/>
              </a:spcBef>
              <a:spcAft>
                <a:spcPts val="0"/>
              </a:spcAft>
              <a:buSzPts val="4900"/>
              <a:buChar char="○"/>
              <a:defRPr sz="4900"/>
            </a:lvl5pPr>
            <a:lvl6pPr lvl="5" rtl="0">
              <a:spcBef>
                <a:spcPts val="0"/>
              </a:spcBef>
              <a:spcAft>
                <a:spcPts val="0"/>
              </a:spcAft>
              <a:buSzPts val="4900"/>
              <a:buChar char="■"/>
              <a:defRPr sz="4900"/>
            </a:lvl6pPr>
            <a:lvl7pPr lvl="6" rtl="0">
              <a:spcBef>
                <a:spcPts val="0"/>
              </a:spcBef>
              <a:spcAft>
                <a:spcPts val="0"/>
              </a:spcAft>
              <a:buSzPts val="4900"/>
              <a:buChar char="●"/>
              <a:defRPr sz="4900"/>
            </a:lvl7pPr>
            <a:lvl8pPr lvl="7" rtl="0">
              <a:spcBef>
                <a:spcPts val="0"/>
              </a:spcBef>
              <a:spcAft>
                <a:spcPts val="0"/>
              </a:spcAft>
              <a:buSzPts val="4900"/>
              <a:buChar char="○"/>
              <a:defRPr sz="4900"/>
            </a:lvl8pPr>
            <a:lvl9pPr lvl="8" rtl="0">
              <a:spcBef>
                <a:spcPts val="0"/>
              </a:spcBef>
              <a:spcAft>
                <a:spcPts val="0"/>
              </a:spcAft>
              <a:buSzPts val="4900"/>
              <a:buChar char="■"/>
              <a:defRPr sz="4900"/>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21"/>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79" name="Google Shape;79;p21"/>
          <p:cNvSpPr txBox="1"/>
          <p:nvPr>
            <p:ph type="title"/>
          </p:nvPr>
        </p:nvSpPr>
        <p:spPr>
          <a:xfrm>
            <a:off x="265500" y="1233175"/>
            <a:ext cx="4045200" cy="14823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80" name="Google Shape;80;p21"/>
          <p:cNvSpPr txBox="1"/>
          <p:nvPr>
            <p:ph idx="1" type="subTitle"/>
          </p:nvPr>
        </p:nvSpPr>
        <p:spPr>
          <a:xfrm>
            <a:off x="265500" y="2803075"/>
            <a:ext cx="4045200" cy="1235100"/>
          </a:xfrm>
          <a:prstGeom prst="rect">
            <a:avLst/>
          </a:prstGeom>
          <a:noFill/>
          <a:ln>
            <a:noFill/>
          </a:ln>
        </p:spPr>
        <p:txBody>
          <a:bodyPr anchorCtr="0" anchor="ctr" bIns="72900" lIns="72900" spcFirstLastPara="1" rIns="72900" wrap="square" tIns="72900">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81" name="Google Shape;81;p21"/>
          <p:cNvSpPr txBox="1"/>
          <p:nvPr>
            <p:ph idx="2" type="body"/>
          </p:nvPr>
        </p:nvSpPr>
        <p:spPr>
          <a:xfrm>
            <a:off x="4939500" y="724075"/>
            <a:ext cx="3837000" cy="3695100"/>
          </a:xfrm>
          <a:prstGeom prst="rect">
            <a:avLst/>
          </a:prstGeom>
          <a:noFill/>
          <a:ln>
            <a:noFill/>
          </a:ln>
        </p:spPr>
        <p:txBody>
          <a:bodyPr anchorCtr="0" anchor="ctr" bIns="72900" lIns="72900" spcFirstLastPara="1" rIns="72900" wrap="square" tIns="7290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3" name="Shape 83"/>
        <p:cNvGrpSpPr/>
        <p:nvPr/>
      </p:nvGrpSpPr>
      <p:grpSpPr>
        <a:xfrm>
          <a:off x="0" y="0"/>
          <a:ext cx="0" cy="0"/>
          <a:chOff x="0" y="0"/>
          <a:chExt cx="0" cy="0"/>
        </a:xfrm>
      </p:grpSpPr>
      <p:sp>
        <p:nvSpPr>
          <p:cNvPr id="84" name="Google Shape;84;p22"/>
          <p:cNvSpPr txBox="1"/>
          <p:nvPr>
            <p:ph idx="1" type="body"/>
          </p:nvPr>
        </p:nvSpPr>
        <p:spPr>
          <a:xfrm>
            <a:off x="311700" y="4230575"/>
            <a:ext cx="5998800" cy="605100"/>
          </a:xfrm>
          <a:prstGeom prst="rect">
            <a:avLst/>
          </a:prstGeom>
          <a:noFill/>
          <a:ln>
            <a:noFill/>
          </a:ln>
        </p:spPr>
        <p:txBody>
          <a:bodyPr anchorCtr="0" anchor="ctr" bIns="72900" lIns="72900" spcFirstLastPara="1" rIns="72900" wrap="square" tIns="72900">
            <a:noAutofit/>
          </a:bodyPr>
          <a:lstStyle>
            <a:lvl1pPr indent="-228600" lvl="0" marL="457200" rtl="0">
              <a:lnSpc>
                <a:spcPct val="100000"/>
              </a:lnSpc>
              <a:spcBef>
                <a:spcPts val="0"/>
              </a:spcBef>
              <a:spcAft>
                <a:spcPts val="0"/>
              </a:spcAft>
              <a:buSzPts val="1100"/>
              <a:buNone/>
              <a:defRPr sz="1100"/>
            </a:lvl1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6" name="Shape 86"/>
        <p:cNvGrpSpPr/>
        <p:nvPr/>
      </p:nvGrpSpPr>
      <p:grpSpPr>
        <a:xfrm>
          <a:off x="0" y="0"/>
          <a:ext cx="0" cy="0"/>
          <a:chOff x="0" y="0"/>
          <a:chExt cx="0" cy="0"/>
        </a:xfrm>
      </p:grpSpPr>
      <p:sp>
        <p:nvSpPr>
          <p:cNvPr id="87" name="Google Shape;87;p23"/>
          <p:cNvSpPr txBox="1"/>
          <p:nvPr>
            <p:ph hasCustomPrompt="1" type="title"/>
          </p:nvPr>
        </p:nvSpPr>
        <p:spPr>
          <a:xfrm>
            <a:off x="311700" y="1106125"/>
            <a:ext cx="8520600" cy="1963500"/>
          </a:xfrm>
          <a:prstGeom prst="rect">
            <a:avLst/>
          </a:prstGeom>
          <a:noFill/>
          <a:ln>
            <a:noFill/>
          </a:ln>
        </p:spPr>
        <p:txBody>
          <a:bodyPr anchorCtr="0" anchor="b" bIns="72900" lIns="72900" spcFirstLastPara="1" rIns="72900" wrap="square" tIns="72900">
            <a:noAutofit/>
          </a:bodyPr>
          <a:lstStyle>
            <a:lvl1pPr lvl="0" rtl="0" algn="ctr">
              <a:spcBef>
                <a:spcPts val="0"/>
              </a:spcBef>
              <a:spcAft>
                <a:spcPts val="0"/>
              </a:spcAft>
              <a:buSzPts val="12100"/>
              <a:buChar char="●"/>
              <a:defRPr sz="12100"/>
            </a:lvl1pPr>
            <a:lvl2pPr lvl="1" rtl="0" algn="ctr">
              <a:spcBef>
                <a:spcPts val="0"/>
              </a:spcBef>
              <a:spcAft>
                <a:spcPts val="0"/>
              </a:spcAft>
              <a:buSzPts val="12100"/>
              <a:buChar char="○"/>
              <a:defRPr sz="12100"/>
            </a:lvl2pPr>
            <a:lvl3pPr lvl="2" rtl="0" algn="ctr">
              <a:spcBef>
                <a:spcPts val="0"/>
              </a:spcBef>
              <a:spcAft>
                <a:spcPts val="0"/>
              </a:spcAft>
              <a:buSzPts val="12100"/>
              <a:buChar char="■"/>
              <a:defRPr sz="12100"/>
            </a:lvl3pPr>
            <a:lvl4pPr lvl="3" rtl="0" algn="ctr">
              <a:spcBef>
                <a:spcPts val="0"/>
              </a:spcBef>
              <a:spcAft>
                <a:spcPts val="0"/>
              </a:spcAft>
              <a:buSzPts val="12100"/>
              <a:buChar char="●"/>
              <a:defRPr sz="12100"/>
            </a:lvl4pPr>
            <a:lvl5pPr lvl="4" rtl="0" algn="ctr">
              <a:spcBef>
                <a:spcPts val="0"/>
              </a:spcBef>
              <a:spcAft>
                <a:spcPts val="0"/>
              </a:spcAft>
              <a:buSzPts val="12100"/>
              <a:buChar char="○"/>
              <a:defRPr sz="12100"/>
            </a:lvl5pPr>
            <a:lvl6pPr lvl="5" rtl="0" algn="ctr">
              <a:spcBef>
                <a:spcPts val="0"/>
              </a:spcBef>
              <a:spcAft>
                <a:spcPts val="0"/>
              </a:spcAft>
              <a:buSzPts val="12100"/>
              <a:buChar char="■"/>
              <a:defRPr sz="12100"/>
            </a:lvl6pPr>
            <a:lvl7pPr lvl="6" rtl="0" algn="ctr">
              <a:spcBef>
                <a:spcPts val="0"/>
              </a:spcBef>
              <a:spcAft>
                <a:spcPts val="0"/>
              </a:spcAft>
              <a:buSzPts val="12100"/>
              <a:buChar char="●"/>
              <a:defRPr sz="12100"/>
            </a:lvl7pPr>
            <a:lvl8pPr lvl="7" rtl="0" algn="ctr">
              <a:spcBef>
                <a:spcPts val="0"/>
              </a:spcBef>
              <a:spcAft>
                <a:spcPts val="0"/>
              </a:spcAft>
              <a:buSzPts val="12100"/>
              <a:buChar char="○"/>
              <a:defRPr sz="12100"/>
            </a:lvl8pPr>
            <a:lvl9pPr lvl="8" rtl="0" algn="ctr">
              <a:spcBef>
                <a:spcPts val="0"/>
              </a:spcBef>
              <a:spcAft>
                <a:spcPts val="0"/>
              </a:spcAft>
              <a:buSzPts val="12100"/>
              <a:buChar char="■"/>
              <a:defRPr sz="12100"/>
            </a:lvl9pPr>
          </a:lstStyle>
          <a:p>
            <a:r>
              <a:t>xx%</a:t>
            </a:r>
          </a:p>
        </p:txBody>
      </p:sp>
      <p:sp>
        <p:nvSpPr>
          <p:cNvPr id="88" name="Google Shape;88;p23"/>
          <p:cNvSpPr txBox="1"/>
          <p:nvPr>
            <p:ph idx="1" type="body"/>
          </p:nvPr>
        </p:nvSpPr>
        <p:spPr>
          <a:xfrm>
            <a:off x="311700" y="3152225"/>
            <a:ext cx="8520600" cy="1300800"/>
          </a:xfrm>
          <a:prstGeom prst="rect">
            <a:avLst/>
          </a:prstGeom>
          <a:noFill/>
          <a:ln>
            <a:noFill/>
          </a:ln>
        </p:spPr>
        <p:txBody>
          <a:bodyPr anchorCtr="0" anchor="ctr" bIns="72900" lIns="72900" spcFirstLastPara="1" rIns="72900" wrap="square" tIns="72900">
            <a:noAutofit/>
          </a:bodyPr>
          <a:lstStyle>
            <a:lvl1pPr indent="-298450" lvl="0" marL="457200" rtl="0" algn="ctr">
              <a:spcBef>
                <a:spcPts val="0"/>
              </a:spcBef>
              <a:spcAft>
                <a:spcPts val="0"/>
              </a:spcAft>
              <a:buSzPts val="1100"/>
              <a:buChar char="●"/>
              <a:defRPr sz="1100"/>
            </a:lvl1pPr>
            <a:lvl2pPr indent="-298450" lvl="1" marL="914400" rtl="0" algn="ctr">
              <a:spcBef>
                <a:spcPts val="0"/>
              </a:spcBef>
              <a:spcAft>
                <a:spcPts val="0"/>
              </a:spcAft>
              <a:buSzPts val="1100"/>
              <a:buChar char="○"/>
              <a:defRPr sz="1100"/>
            </a:lvl2pPr>
            <a:lvl3pPr indent="-298450" lvl="2" marL="1371600" rtl="0" algn="ctr">
              <a:spcBef>
                <a:spcPts val="0"/>
              </a:spcBef>
              <a:spcAft>
                <a:spcPts val="0"/>
              </a:spcAft>
              <a:buSzPts val="1100"/>
              <a:buChar char="■"/>
              <a:defRPr sz="1100"/>
            </a:lvl3pPr>
            <a:lvl4pPr indent="-298450" lvl="3" marL="1828800" rtl="0" algn="ctr">
              <a:spcBef>
                <a:spcPts val="0"/>
              </a:spcBef>
              <a:spcAft>
                <a:spcPts val="0"/>
              </a:spcAft>
              <a:buSzPts val="1100"/>
              <a:buChar char="●"/>
              <a:defRPr sz="1100"/>
            </a:lvl4pPr>
            <a:lvl5pPr indent="-298450" lvl="4" marL="2286000" rtl="0" algn="ctr">
              <a:spcBef>
                <a:spcPts val="0"/>
              </a:spcBef>
              <a:spcAft>
                <a:spcPts val="0"/>
              </a:spcAft>
              <a:buSzPts val="1100"/>
              <a:buChar char="○"/>
              <a:defRPr sz="1100"/>
            </a:lvl5pPr>
            <a:lvl6pPr indent="-298450" lvl="5" marL="2743200" rtl="0" algn="ctr">
              <a:spcBef>
                <a:spcPts val="0"/>
              </a:spcBef>
              <a:spcAft>
                <a:spcPts val="0"/>
              </a:spcAft>
              <a:buSzPts val="1100"/>
              <a:buChar char="■"/>
              <a:defRPr sz="1100"/>
            </a:lvl6pPr>
            <a:lvl7pPr indent="-298450" lvl="6" marL="3200400" rtl="0" algn="ctr">
              <a:spcBef>
                <a:spcPts val="0"/>
              </a:spcBef>
              <a:spcAft>
                <a:spcPts val="0"/>
              </a:spcAft>
              <a:buSzPts val="1100"/>
              <a:buChar char="●"/>
              <a:defRPr sz="1100"/>
            </a:lvl7pPr>
            <a:lvl8pPr indent="-298450" lvl="7" marL="3657600" rtl="0" algn="ctr">
              <a:spcBef>
                <a:spcPts val="0"/>
              </a:spcBef>
              <a:spcAft>
                <a:spcPts val="0"/>
              </a:spcAft>
              <a:buSzPts val="1100"/>
              <a:buChar char="○"/>
              <a:defRPr sz="1100"/>
            </a:lvl8pPr>
            <a:lvl9pPr indent="-298450" lvl="8" marL="4114800" rtl="0" algn="ctr">
              <a:spcBef>
                <a:spcPts val="0"/>
              </a:spcBef>
              <a:spcAft>
                <a:spcPts val="0"/>
              </a:spcAft>
              <a:buSzPts val="1100"/>
              <a:buChar char="■"/>
              <a:defRPr sz="1100"/>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jp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jp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jp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jp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jp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jpg"/><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1.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1.jp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jp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97" name="Google Shape;97;p25"/>
          <p:cNvSpPr txBox="1"/>
          <p:nvPr>
            <p:ph idx="1" type="body"/>
          </p:nvPr>
        </p:nvSpPr>
        <p:spPr>
          <a:xfrm>
            <a:off x="467199" y="1564950"/>
            <a:ext cx="7632300" cy="20136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the HOOK model as a framework to look at creating habit forming products and services for users.</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The HOOK Model</a:t>
            </a:r>
            <a:endParaRPr b="1">
              <a:solidFill>
                <a:srgbClr val="000000"/>
              </a:solidFill>
              <a:latin typeface="IBM Plex Sans"/>
              <a:ea typeface="IBM Plex Sans"/>
              <a:cs typeface="IBM Plex Sans"/>
              <a:sym typeface="IBM Plex Sans"/>
            </a:endParaRPr>
          </a:p>
        </p:txBody>
      </p:sp>
      <p:sp>
        <p:nvSpPr>
          <p:cNvPr id="98" name="Google Shape;98;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00" name="Google Shape;100;p2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01" name="Google Shape;101;p2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84" name="Google Shape;184;p34"/>
          <p:cNvSpPr txBox="1"/>
          <p:nvPr>
            <p:ph idx="1" type="body"/>
          </p:nvPr>
        </p:nvSpPr>
        <p:spPr>
          <a:xfrm>
            <a:off x="467200" y="1015075"/>
            <a:ext cx="6268800" cy="34530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RELATIONSHIP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One person telling others about a product or service can be a highly effective external trigger. Whether through electronic invitations, a Facebook like and share, or just simple word of mouth - referrals from friends and family are a key reason for adoption. Relationship triggers can create viral hyper-growth for offerings. This requires an engaged and committed user base that trusts the solution, and also users need to know the word of mouth is not planted or fabricated in which case the loss of goodwill and faith can be drastic. </a:t>
            </a:r>
            <a:endParaRPr>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85" name="Google Shape;185;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87" name="Google Shape;187;p3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88" name="Google Shape;188;p3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080188" y="617837"/>
            <a:ext cx="6983624" cy="3907826"/>
          </a:xfrm>
          <a:prstGeom prst="rect">
            <a:avLst/>
          </a:prstGeom>
          <a:noFill/>
          <a:ln>
            <a:noFill/>
          </a:ln>
        </p:spPr>
      </p:pic>
      <p:sp>
        <p:nvSpPr>
          <p:cNvPr id="194" name="Google Shape;194;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96" name="Google Shape;196;p3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97" name="Google Shape;197;p3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03" name="Google Shape;203;p3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OWNED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Triggers that own a piece of real estate in the user’s environment. They consistently show up in the user’s use space - an app icon, a notification, a daily email update etc. These triggers are only set after users sign up for an account, submit their contact details, install an app etc. Owned triggers prompt repeat engagement until a habit is formed.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04" name="Google Shape;204;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06" name="Google Shape;206;p3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07" name="Google Shape;207;p3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1783375" y="1225816"/>
            <a:ext cx="5577250" cy="2691859"/>
          </a:xfrm>
          <a:prstGeom prst="rect">
            <a:avLst/>
          </a:prstGeom>
          <a:noFill/>
          <a:ln>
            <a:noFill/>
          </a:ln>
        </p:spPr>
      </p:pic>
      <p:sp>
        <p:nvSpPr>
          <p:cNvPr id="213" name="Google Shape;213;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15" name="Google Shape;215;p3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16" name="Google Shape;216;p3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22" name="Google Shape;222;p38"/>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INTERNAL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a:ea typeface="IBM Plex Sans"/>
                <a:cs typeface="IBM Plex Sans"/>
                <a:sym typeface="IBM Plex Sans"/>
              </a:rPr>
              <a:t>When a product or service becomes tightly associated with a thought, an emotion, or a preexisting routine, it leverages an internal trigger. Emotions, particularly negative ones (such as boredom, confusion, loneliness, indecision, stress) are powerful internal triggers. Positive emotions can also serve as triggers. Ultimately, the goal of a product or service is to solve a problem and eliminate pain, and if something does that then a positive association can build over time. If a solution addresses an internal trigger, a user no longer requires an external prompt. </a:t>
            </a:r>
            <a:endParaRPr sz="14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223" name="Google Shape;223;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25" name="Google Shape;225;p3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26" name="Google Shape;226;p3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1024288" y="797900"/>
            <a:ext cx="7095424" cy="3547701"/>
          </a:xfrm>
          <a:prstGeom prst="rect">
            <a:avLst/>
          </a:prstGeom>
          <a:noFill/>
          <a:ln>
            <a:noFill/>
          </a:ln>
        </p:spPr>
      </p:pic>
      <p:sp>
        <p:nvSpPr>
          <p:cNvPr id="232" name="Google Shape;232;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34" name="Google Shape;234;p3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35" name="Google Shape;235;p3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41" name="Google Shape;241;p40"/>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ACTION</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If a user does not take action then any trigger is useless. To initiate action, doing must be easier than thinking. Action is brought about by the factors motivation (the use benefit and how its communicated) and ability (the resources and skills). In order to generate action, simplicity and ease are hugely responsible. We can look at easing action through six lenses.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Light"/>
                <a:ea typeface="IBM Plex Sans Light"/>
                <a:cs typeface="IBM Plex Sans Light"/>
                <a:sym typeface="IBM Plex Sans Light"/>
              </a:rPr>
              <a:t>. </a:t>
            </a:r>
            <a:endParaRPr b="1" sz="1400">
              <a:solidFill>
                <a:srgbClr val="000000"/>
              </a:solidFill>
              <a:latin typeface="IBM Plex Sans"/>
              <a:ea typeface="IBM Plex Sans"/>
              <a:cs typeface="IBM Plex Sans"/>
              <a:sym typeface="IBM Plex Sans"/>
            </a:endParaRPr>
          </a:p>
        </p:txBody>
      </p:sp>
      <p:sp>
        <p:nvSpPr>
          <p:cNvPr id="242" name="Google Shape;242;p4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44" name="Google Shape;244;p4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45" name="Google Shape;245;p4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51" name="Google Shape;251;p41"/>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1 &amp; 2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TIME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time it takes to complete an action. </a:t>
            </a:r>
            <a:endParaRPr sz="18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Clr>
                <a:srgbClr val="000000"/>
              </a:buClr>
              <a:buSzPts val="1100"/>
              <a:buFont typeface="Arial"/>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rPr b="1" lang="en" sz="4800">
                <a:solidFill>
                  <a:srgbClr val="CCCCCC"/>
                </a:solidFill>
                <a:latin typeface="IBM Plex Sans"/>
                <a:ea typeface="IBM Plex Sans"/>
                <a:cs typeface="IBM Plex Sans"/>
                <a:sym typeface="IBM Plex Sans"/>
              </a:rPr>
              <a:t>MONEY</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Clr>
                <a:schemeClr val="dk1"/>
              </a:buClr>
              <a:buSzPts val="1100"/>
              <a:buFont typeface="Arial"/>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rPr lang="en" sz="1800">
                <a:solidFill>
                  <a:srgbClr val="FFFFFF"/>
                </a:solidFill>
                <a:latin typeface="IBM Plex Sans"/>
                <a:ea typeface="IBM Plex Sans"/>
                <a:cs typeface="IBM Plex Sans"/>
                <a:sym typeface="IBM Plex Sans"/>
              </a:rPr>
              <a:t>The monetary cost of taking an action. </a:t>
            </a:r>
            <a:endParaRPr b="1">
              <a:solidFill>
                <a:srgbClr val="000000"/>
              </a:solidFill>
              <a:latin typeface="IBM Plex Sans"/>
              <a:ea typeface="IBM Plex Sans"/>
              <a:cs typeface="IBM Plex Sans"/>
              <a:sym typeface="IBM Plex Sans"/>
            </a:endParaRPr>
          </a:p>
        </p:txBody>
      </p:sp>
      <p:sp>
        <p:nvSpPr>
          <p:cNvPr id="252" name="Google Shape;252;p4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54" name="Google Shape;254;p4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55" name="Google Shape;255;p41"/>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2"/>
          <p:cNvPicPr preferRelativeResize="0"/>
          <p:nvPr/>
        </p:nvPicPr>
        <p:blipFill>
          <a:blip r:embed="rId3">
            <a:alphaModFix/>
          </a:blip>
          <a:stretch>
            <a:fillRect/>
          </a:stretch>
        </p:blipFill>
        <p:spPr>
          <a:xfrm>
            <a:off x="391000" y="1659678"/>
            <a:ext cx="4456350" cy="1824150"/>
          </a:xfrm>
          <a:prstGeom prst="rect">
            <a:avLst/>
          </a:prstGeom>
          <a:noFill/>
          <a:ln>
            <a:noFill/>
          </a:ln>
        </p:spPr>
      </p:pic>
      <p:pic>
        <p:nvPicPr>
          <p:cNvPr id="261" name="Google Shape;261;p42"/>
          <p:cNvPicPr preferRelativeResize="0"/>
          <p:nvPr/>
        </p:nvPicPr>
        <p:blipFill>
          <a:blip r:embed="rId4">
            <a:alphaModFix/>
          </a:blip>
          <a:stretch>
            <a:fillRect/>
          </a:stretch>
        </p:blipFill>
        <p:spPr>
          <a:xfrm>
            <a:off x="4900400" y="1537713"/>
            <a:ext cx="3671200" cy="2068075"/>
          </a:xfrm>
          <a:prstGeom prst="rect">
            <a:avLst/>
          </a:prstGeom>
          <a:noFill/>
          <a:ln>
            <a:noFill/>
          </a:ln>
        </p:spPr>
      </p:pic>
      <p:sp>
        <p:nvSpPr>
          <p:cNvPr id="262" name="Google Shape;262;p4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64" name="Google Shape;264;p42"/>
          <p:cNvPicPr preferRelativeResize="0"/>
          <p:nvPr/>
        </p:nvPicPr>
        <p:blipFill>
          <a:blip r:embed="rId5">
            <a:alphaModFix/>
          </a:blip>
          <a:stretch>
            <a:fillRect/>
          </a:stretch>
        </p:blipFill>
        <p:spPr>
          <a:xfrm>
            <a:off x="8195884" y="4812275"/>
            <a:ext cx="334718" cy="288301"/>
          </a:xfrm>
          <a:prstGeom prst="rect">
            <a:avLst/>
          </a:prstGeom>
          <a:noFill/>
          <a:ln>
            <a:noFill/>
          </a:ln>
        </p:spPr>
      </p:pic>
      <p:pic>
        <p:nvPicPr>
          <p:cNvPr id="265" name="Google Shape;265;p42"/>
          <p:cNvPicPr preferRelativeResize="0"/>
          <p:nvPr/>
        </p:nvPicPr>
        <p:blipFill>
          <a:blip r:embed="rId6">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71" name="Google Shape;271;p43"/>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3 &amp; 4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PHYSICAL EFFORT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amount of labour involved in taking an action.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BRAIN CYCLES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mental effort and focus required for action. </a:t>
            </a:r>
            <a:endParaRPr b="1">
              <a:solidFill>
                <a:srgbClr val="000000"/>
              </a:solidFill>
              <a:latin typeface="IBM Plex Sans"/>
              <a:ea typeface="IBM Plex Sans"/>
              <a:cs typeface="IBM Plex Sans"/>
              <a:sym typeface="IBM Plex Sans"/>
            </a:endParaRPr>
          </a:p>
        </p:txBody>
      </p:sp>
      <p:sp>
        <p:nvSpPr>
          <p:cNvPr id="272" name="Google Shape;272;p4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74" name="Google Shape;274;p4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75" name="Google Shape;275;p43"/>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6"/>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07" name="Google Shape;107;p26"/>
          <p:cNvSpPr txBox="1"/>
          <p:nvPr>
            <p:ph idx="1" type="body"/>
          </p:nvPr>
        </p:nvSpPr>
        <p:spPr>
          <a:xfrm>
            <a:off x="466375" y="1066000"/>
            <a:ext cx="7632300" cy="30111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‘HOOK Model’</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is designed to build products that create habit-forming behavior in users via a looping cycle that consists of trigger, an action, a variable reward, and continued investment.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A habit is defined as an  impulse to act on a behavior with little or no conscious thought.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are an effective way to increase the value of a company by driving higher customer lifetime value (CLTV) - the amount of money made from a customer before that person switches to a competitor or stops using the product/service.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Habit forming products and services also have a higher ability to price profitably and competitive edge as switching costs are perceived to be high. In addition, customers become evangelists of habit forming products and spur growth.</a:t>
            </a:r>
            <a:endParaRPr b="1" sz="1400">
              <a:solidFill>
                <a:schemeClr val="dk1"/>
              </a:solidFill>
              <a:latin typeface="IBM Plex Sans"/>
              <a:ea typeface="IBM Plex Sans"/>
              <a:cs typeface="IBM Plex Sans"/>
              <a:sym typeface="IBM Plex Sans"/>
            </a:endParaRPr>
          </a:p>
        </p:txBody>
      </p:sp>
      <p:sp>
        <p:nvSpPr>
          <p:cNvPr id="108" name="Google Shape;108;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10" name="Google Shape;110;p2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11" name="Google Shape;111;p2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1019930" y="692925"/>
            <a:ext cx="2097776" cy="3734525"/>
          </a:xfrm>
          <a:prstGeom prst="rect">
            <a:avLst/>
          </a:prstGeom>
          <a:noFill/>
          <a:ln>
            <a:noFill/>
          </a:ln>
        </p:spPr>
      </p:pic>
      <p:pic>
        <p:nvPicPr>
          <p:cNvPr id="281" name="Google Shape;281;p44"/>
          <p:cNvPicPr preferRelativeResize="0"/>
          <p:nvPr/>
        </p:nvPicPr>
        <p:blipFill>
          <a:blip r:embed="rId4">
            <a:alphaModFix/>
          </a:blip>
          <a:stretch>
            <a:fillRect/>
          </a:stretch>
        </p:blipFill>
        <p:spPr>
          <a:xfrm>
            <a:off x="3254155" y="716037"/>
            <a:ext cx="4948592" cy="3711425"/>
          </a:xfrm>
          <a:prstGeom prst="rect">
            <a:avLst/>
          </a:prstGeom>
          <a:noFill/>
          <a:ln>
            <a:noFill/>
          </a:ln>
        </p:spPr>
      </p:pic>
      <p:sp>
        <p:nvSpPr>
          <p:cNvPr id="282" name="Google Shape;282;p4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84" name="Google Shape;284;p44"/>
          <p:cNvPicPr preferRelativeResize="0"/>
          <p:nvPr/>
        </p:nvPicPr>
        <p:blipFill>
          <a:blip r:embed="rId5">
            <a:alphaModFix/>
          </a:blip>
          <a:stretch>
            <a:fillRect/>
          </a:stretch>
        </p:blipFill>
        <p:spPr>
          <a:xfrm>
            <a:off x="8195884" y="4812275"/>
            <a:ext cx="334718" cy="288301"/>
          </a:xfrm>
          <a:prstGeom prst="rect">
            <a:avLst/>
          </a:prstGeom>
          <a:noFill/>
          <a:ln>
            <a:noFill/>
          </a:ln>
        </p:spPr>
      </p:pic>
      <p:pic>
        <p:nvPicPr>
          <p:cNvPr id="285" name="Google Shape;285;p44"/>
          <p:cNvPicPr preferRelativeResize="0"/>
          <p:nvPr/>
        </p:nvPicPr>
        <p:blipFill>
          <a:blip r:embed="rId6">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91" name="Google Shape;291;p45"/>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TWO | ACTION | LENSES 5 &amp; 6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SOCIAL DEVIANCE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The level of acceptance an action has from others. </a:t>
            </a:r>
            <a:endParaRPr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NON ROUTINE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Level to which action matches/disrupts existing routines. </a:t>
            </a:r>
            <a:endParaRPr b="1">
              <a:solidFill>
                <a:srgbClr val="000000"/>
              </a:solidFill>
              <a:latin typeface="IBM Plex Sans"/>
              <a:ea typeface="IBM Plex Sans"/>
              <a:cs typeface="IBM Plex Sans"/>
              <a:sym typeface="IBM Plex Sans"/>
            </a:endParaRPr>
          </a:p>
        </p:txBody>
      </p:sp>
      <p:sp>
        <p:nvSpPr>
          <p:cNvPr id="292" name="Google Shape;292;p4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94" name="Google Shape;294;p4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95" name="Google Shape;295;p4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2493138" y="492888"/>
            <a:ext cx="4157725" cy="4157725"/>
          </a:xfrm>
          <a:prstGeom prst="rect">
            <a:avLst/>
          </a:prstGeom>
          <a:noFill/>
          <a:ln>
            <a:noFill/>
          </a:ln>
        </p:spPr>
      </p:pic>
      <p:sp>
        <p:nvSpPr>
          <p:cNvPr id="301" name="Google Shape;301;p4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03" name="Google Shape;303;p4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04" name="Google Shape;304;p4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7"/>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10" name="Google Shape;310;p47"/>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VARIABLE REWARDS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a:solidFill>
                  <a:srgbClr val="FFFFFF"/>
                </a:solidFill>
                <a:latin typeface="IBM Plex Sans"/>
                <a:ea typeface="IBM Plex Sans"/>
                <a:cs typeface="IBM Plex Sans"/>
                <a:sym typeface="IBM Plex Sans"/>
              </a:rPr>
              <a:t>Beyond the core benefit of a product or service, Rewards  and Variable Rewards in particular are reasons that encourage users to  keep engaged. Variable rewards are defined as rewards that vary with time and are somewhat unpredictable - helping keep the novelty of the user experience, and creating engagement. There are three broadly kinds of rewards.</a:t>
            </a:r>
            <a:endParaRPr b="1">
              <a:solidFill>
                <a:srgbClr val="000000"/>
              </a:solidFill>
              <a:latin typeface="IBM Plex Sans"/>
              <a:ea typeface="IBM Plex Sans"/>
              <a:cs typeface="IBM Plex Sans"/>
              <a:sym typeface="IBM Plex Sans"/>
            </a:endParaRPr>
          </a:p>
        </p:txBody>
      </p:sp>
      <p:sp>
        <p:nvSpPr>
          <p:cNvPr id="311" name="Google Shape;311;p4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13" name="Google Shape;313;p4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14" name="Google Shape;314;p47"/>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20" name="Google Shape;320;p4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1</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TRIBE</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be connected to, accepted, recognised, admired, respected etc. by other people.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21" name="Google Shape;321;p4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23" name="Google Shape;323;p4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24" name="Google Shape;324;p4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9"/>
          <p:cNvPicPr preferRelativeResize="0"/>
          <p:nvPr/>
        </p:nvPicPr>
        <p:blipFill>
          <a:blip r:embed="rId3">
            <a:alphaModFix/>
          </a:blip>
          <a:stretch>
            <a:fillRect/>
          </a:stretch>
        </p:blipFill>
        <p:spPr>
          <a:xfrm>
            <a:off x="1742313" y="542412"/>
            <a:ext cx="5659375" cy="4058674"/>
          </a:xfrm>
          <a:prstGeom prst="rect">
            <a:avLst/>
          </a:prstGeom>
          <a:noFill/>
          <a:ln>
            <a:noFill/>
          </a:ln>
        </p:spPr>
      </p:pic>
      <p:sp>
        <p:nvSpPr>
          <p:cNvPr id="330" name="Google Shape;330;p4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32" name="Google Shape;332;p4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33" name="Google Shape;333;p4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39" name="Google Shape;339;p5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2</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HUNT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the need to acquire physical products/material resources, and information.</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40" name="Google Shape;340;p5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42" name="Google Shape;342;p5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43" name="Google Shape;343;p5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1"/>
          <p:cNvPicPr preferRelativeResize="0"/>
          <p:nvPr/>
        </p:nvPicPr>
        <p:blipFill>
          <a:blip r:embed="rId3">
            <a:alphaModFix/>
          </a:blip>
          <a:stretch>
            <a:fillRect/>
          </a:stretch>
        </p:blipFill>
        <p:spPr>
          <a:xfrm>
            <a:off x="1395300" y="670825"/>
            <a:ext cx="6353399" cy="3801826"/>
          </a:xfrm>
          <a:prstGeom prst="rect">
            <a:avLst/>
          </a:prstGeom>
          <a:noFill/>
          <a:ln>
            <a:noFill/>
          </a:ln>
        </p:spPr>
      </p:pic>
      <p:sp>
        <p:nvSpPr>
          <p:cNvPr id="349" name="Google Shape;349;p5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51" name="Google Shape;351;p5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52" name="Google Shape;352;p5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58" name="Google Shape;358;p5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 TYPE 3</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REWARD OF THE SELF</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fuelled by ‘intrinsic motivations’ focused on self development and growth such as the need to acquire a sense of mastery, competence, or completion.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59" name="Google Shape;359;p5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61" name="Google Shape;361;p5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62" name="Google Shape;362;p5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53"/>
          <p:cNvPicPr preferRelativeResize="0"/>
          <p:nvPr/>
        </p:nvPicPr>
        <p:blipFill>
          <a:blip r:embed="rId3">
            <a:alphaModFix/>
          </a:blip>
          <a:stretch>
            <a:fillRect/>
          </a:stretch>
        </p:blipFill>
        <p:spPr>
          <a:xfrm>
            <a:off x="1693901" y="823813"/>
            <a:ext cx="5756200" cy="3495875"/>
          </a:xfrm>
          <a:prstGeom prst="rect">
            <a:avLst/>
          </a:prstGeom>
          <a:noFill/>
          <a:ln>
            <a:noFill/>
          </a:ln>
        </p:spPr>
      </p:pic>
      <p:sp>
        <p:nvSpPr>
          <p:cNvPr id="368" name="Google Shape;368;p5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70" name="Google Shape;370;p5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71" name="Google Shape;371;p5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1722575" y="687537"/>
            <a:ext cx="4854374" cy="3646475"/>
          </a:xfrm>
          <a:prstGeom prst="rect">
            <a:avLst/>
          </a:prstGeom>
          <a:noFill/>
          <a:ln>
            <a:noFill/>
          </a:ln>
        </p:spPr>
      </p:pic>
      <p:sp>
        <p:nvSpPr>
          <p:cNvPr id="117" name="Google Shape;117;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19" name="Google Shape;119;p2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20" name="Google Shape;120;p2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77" name="Google Shape;377;p54"/>
          <p:cNvSpPr txBox="1"/>
          <p:nvPr>
            <p:ph idx="1" type="body"/>
          </p:nvPr>
        </p:nvSpPr>
        <p:spPr>
          <a:xfrm>
            <a:off x="467200" y="1015075"/>
            <a:ext cx="6268800" cy="3043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THREE | VARIABLE REWARDS </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CCCCCC"/>
                </a:solidFill>
                <a:latin typeface="IBM Plex Sans"/>
                <a:ea typeface="IBM Plex Sans"/>
                <a:cs typeface="IBM Plex Sans"/>
                <a:sym typeface="IBM Plex Sans"/>
              </a:rPr>
              <a:t>CONSIDERATIONS FOR REWARDS</a:t>
            </a:r>
            <a:endParaRPr b="1" sz="36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Rewards in themselves are not enough to sustain consistent use. There are three big considerations - </a:t>
            </a:r>
            <a:endParaRPr sz="1400">
              <a:solidFill>
                <a:srgbClr val="FFFFFF"/>
              </a:solidFill>
              <a:latin typeface="IBM Plex Sans"/>
              <a:ea typeface="IBM Plex Sans"/>
              <a:cs typeface="IBM Plex Sans"/>
              <a:sym typeface="IBM Plex Sans"/>
            </a:endParaRPr>
          </a:p>
          <a:p>
            <a:pPr indent="0" lvl="0" marL="114300" marR="88900" rtl="0" algn="l">
              <a:lnSpc>
                <a:spcPct val="100000"/>
              </a:lnSpc>
              <a:spcBef>
                <a:spcPts val="0"/>
              </a:spcBef>
              <a:spcAft>
                <a:spcPts val="0"/>
              </a:spcAft>
              <a:buClr>
                <a:schemeClr val="dk1"/>
              </a:buClr>
              <a:buSzPts val="1100"/>
              <a:buFont typeface="Arial"/>
              <a:buNone/>
            </a:pPr>
            <a:r>
              <a:t/>
            </a:r>
            <a:endParaRPr sz="14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alone do not suffice, a product/service has to address a real user need.</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Rewards cannot be used to force people do something they do not essentially want to do.</a:t>
            </a:r>
            <a:endParaRPr sz="1000">
              <a:solidFill>
                <a:srgbClr val="FFFFFF"/>
              </a:solidFill>
              <a:latin typeface="IBM Plex Sans"/>
              <a:ea typeface="IBM Plex Sans"/>
              <a:cs typeface="IBM Plex Sans"/>
              <a:sym typeface="IBM Plex Sans"/>
            </a:endParaRPr>
          </a:p>
          <a:p>
            <a:pPr indent="-292100" lvl="0" marL="457200" marR="88900" rtl="0" algn="l">
              <a:lnSpc>
                <a:spcPct val="100000"/>
              </a:lnSpc>
              <a:spcBef>
                <a:spcPts val="0"/>
              </a:spcBef>
              <a:spcAft>
                <a:spcPts val="0"/>
              </a:spcAft>
              <a:buClr>
                <a:srgbClr val="FFFFFF"/>
              </a:buClr>
              <a:buSzPts val="1000"/>
              <a:buFont typeface="IBM Plex Sans"/>
              <a:buChar char="●"/>
            </a:pPr>
            <a:r>
              <a:rPr lang="en" sz="1000">
                <a:solidFill>
                  <a:srgbClr val="FFFFFF"/>
                </a:solidFill>
                <a:latin typeface="IBM Plex Sans"/>
                <a:ea typeface="IBM Plex Sans"/>
                <a:cs typeface="IBM Plex Sans"/>
                <a:sym typeface="IBM Plex Sans"/>
              </a:rPr>
              <a:t>Products and services with infinite variability (for example,  a user generated content site) and thus novelty, have a much better chance of retaining attention that products with finite variability. </a:t>
            </a:r>
            <a:endParaRPr sz="1000">
              <a:solidFill>
                <a:srgbClr val="FFFFFF"/>
              </a:solidFill>
              <a:latin typeface="IBM Plex Sans"/>
              <a:ea typeface="IBM Plex Sans"/>
              <a:cs typeface="IBM Plex Sans"/>
              <a:sym typeface="IBM Plex Sans"/>
            </a:endParaRPr>
          </a:p>
          <a:p>
            <a:pPr indent="0" lvl="0" marL="0" rtl="0" algn="l">
              <a:lnSpc>
                <a:spcPct val="100000"/>
              </a:lnSpc>
              <a:spcBef>
                <a:spcPts val="1000"/>
              </a:spcBef>
              <a:spcAft>
                <a:spcPts val="0"/>
              </a:spcAft>
              <a:buNone/>
            </a:pPr>
            <a:r>
              <a:t/>
            </a:r>
            <a:endParaRPr sz="1400">
              <a:solidFill>
                <a:srgbClr val="FFFFFF"/>
              </a:solidFill>
              <a:latin typeface="IBM Plex Sans"/>
              <a:ea typeface="IBM Plex Sans"/>
              <a:cs typeface="IBM Plex Sans"/>
              <a:sym typeface="IBM Plex Sans"/>
            </a:endParaRPr>
          </a:p>
        </p:txBody>
      </p:sp>
      <p:sp>
        <p:nvSpPr>
          <p:cNvPr id="378" name="Google Shape;378;p5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80" name="Google Shape;380;p5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81" name="Google Shape;381;p5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87" name="Google Shape;387;p55"/>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INVESTMENT</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Before users build mental associations with a product or service, they have to be invested into it. The more users invest time and effort into a product or service, the more they value it. This sense of value is created over time because people put a premium on their efforts, they like to be consistent and build on previous behaviour, and they even change their behaviours to avoid cognitive dissonance. There are 5 ways to look at investment. </a:t>
            </a:r>
            <a:endParaRPr b="1">
              <a:solidFill>
                <a:srgbClr val="3C78D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chemeClr val="dk1"/>
                </a:solidFill>
                <a:latin typeface="IBM Plex Sans Light"/>
                <a:ea typeface="IBM Plex Sans Light"/>
                <a:cs typeface="IBM Plex Sans Light"/>
                <a:sym typeface="IBM Plex Sans Light"/>
              </a:rPr>
              <a:t>. </a:t>
            </a:r>
            <a:endParaRPr b="1" sz="1400">
              <a:solidFill>
                <a:srgbClr val="000000"/>
              </a:solidFill>
              <a:latin typeface="IBM Plex Sans"/>
              <a:ea typeface="IBM Plex Sans"/>
              <a:cs typeface="IBM Plex Sans"/>
              <a:sym typeface="IBM Plex Sans"/>
            </a:endParaRPr>
          </a:p>
        </p:txBody>
      </p:sp>
      <p:sp>
        <p:nvSpPr>
          <p:cNvPr id="388" name="Google Shape;388;p5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90" name="Google Shape;390;p5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91" name="Google Shape;391;p5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6"/>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397" name="Google Shape;397;p56"/>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CONTENT</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collection of memories and experiences, in aggregate, becomes more valuable over time and the service becomes harder to leave as users’ personal investment in the site grows.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398" name="Google Shape;398;p5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00" name="Google Shape;400;p5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01" name="Google Shape;401;p5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57"/>
          <p:cNvPicPr preferRelativeResize="0"/>
          <p:nvPr/>
        </p:nvPicPr>
        <p:blipFill>
          <a:blip r:embed="rId3">
            <a:alphaModFix/>
          </a:blip>
          <a:stretch>
            <a:fillRect/>
          </a:stretch>
        </p:blipFill>
        <p:spPr>
          <a:xfrm>
            <a:off x="2406725" y="947800"/>
            <a:ext cx="4330552" cy="3247899"/>
          </a:xfrm>
          <a:prstGeom prst="rect">
            <a:avLst/>
          </a:prstGeom>
          <a:noFill/>
          <a:ln>
            <a:noFill/>
          </a:ln>
        </p:spPr>
      </p:pic>
      <p:sp>
        <p:nvSpPr>
          <p:cNvPr id="407" name="Google Shape;407;p5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09" name="Google Shape;409;p5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10" name="Google Shape;410;p5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8"/>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16" name="Google Shape;416;p58"/>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TWO</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DATA</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information users share and link with a product or service, the more committed they become to it.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17" name="Google Shape;417;p5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19" name="Google Shape;419;p5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20" name="Google Shape;420;p5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59"/>
          <p:cNvPicPr preferRelativeResize="0"/>
          <p:nvPr/>
        </p:nvPicPr>
        <p:blipFill>
          <a:blip r:embed="rId3">
            <a:alphaModFix/>
          </a:blip>
          <a:stretch>
            <a:fillRect/>
          </a:stretch>
        </p:blipFill>
        <p:spPr>
          <a:xfrm>
            <a:off x="1608775" y="511388"/>
            <a:ext cx="5926451" cy="4120725"/>
          </a:xfrm>
          <a:prstGeom prst="rect">
            <a:avLst/>
          </a:prstGeom>
          <a:noFill/>
          <a:ln>
            <a:noFill/>
          </a:ln>
        </p:spPr>
      </p:pic>
      <p:sp>
        <p:nvSpPr>
          <p:cNvPr id="426" name="Google Shape;426;p5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28" name="Google Shape;428;p5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29" name="Google Shape;429;p5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35" name="Google Shape;435;p6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THREE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NETWORK</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more invested users’ are in a network of people - as a follower, a friend, as a peer etc. - the less likely they are to abandon a product or service and start over.</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36" name="Google Shape;436;p6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38" name="Google Shape;438;p6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39" name="Google Shape;439;p6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2467713" y="993538"/>
            <a:ext cx="4208576" cy="3156425"/>
          </a:xfrm>
          <a:prstGeom prst="rect">
            <a:avLst/>
          </a:prstGeom>
          <a:noFill/>
          <a:ln>
            <a:noFill/>
          </a:ln>
        </p:spPr>
      </p:pic>
      <p:sp>
        <p:nvSpPr>
          <p:cNvPr id="445" name="Google Shape;445;p6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47" name="Google Shape;447;p6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48" name="Google Shape;448;p6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54" name="Google Shape;454;p6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FOUR</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REPUTATION</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The reputation that users build or earn over time makes them stay invested over long periods of time.</a:t>
            </a:r>
            <a:r>
              <a:rPr lang="en" sz="9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55" name="Google Shape;455;p6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57" name="Google Shape;457;p6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58" name="Google Shape;458;p6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63"/>
          <p:cNvPicPr preferRelativeResize="0"/>
          <p:nvPr/>
        </p:nvPicPr>
        <p:blipFill>
          <a:blip r:embed="rId3">
            <a:alphaModFix/>
          </a:blip>
          <a:stretch>
            <a:fillRect/>
          </a:stretch>
        </p:blipFill>
        <p:spPr>
          <a:xfrm>
            <a:off x="1801900" y="875075"/>
            <a:ext cx="5540176" cy="3393350"/>
          </a:xfrm>
          <a:prstGeom prst="rect">
            <a:avLst/>
          </a:prstGeom>
          <a:noFill/>
          <a:ln>
            <a:noFill/>
          </a:ln>
        </p:spPr>
      </p:pic>
      <p:sp>
        <p:nvSpPr>
          <p:cNvPr id="464" name="Google Shape;464;p6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66" name="Google Shape;466;p6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67" name="Google Shape;467;p6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26" name="Google Shape;126;p28"/>
          <p:cNvSpPr txBox="1"/>
          <p:nvPr>
            <p:ph idx="1" type="body"/>
          </p:nvPr>
        </p:nvSpPr>
        <p:spPr>
          <a:xfrm>
            <a:off x="467200" y="1015075"/>
            <a:ext cx="5480700" cy="3043200"/>
          </a:xfrm>
          <a:prstGeom prst="rect">
            <a:avLst/>
          </a:prstGeom>
          <a:solidFill>
            <a:srgbClr val="434343"/>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9DAF8"/>
                </a:solidFill>
                <a:latin typeface="IBM Plex Sans"/>
                <a:ea typeface="IBM Plex Sans"/>
                <a:cs typeface="IBM Plex Sans"/>
                <a:sym typeface="IBM Plex Sans"/>
              </a:rPr>
              <a:t>TRIGGERS</a:t>
            </a:r>
            <a:endParaRPr b="1" sz="4800">
              <a:solidFill>
                <a:srgbClr val="C9DAF8"/>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rgbClr val="FFFFFF"/>
                </a:solidFill>
                <a:latin typeface="IBM Plex Sans"/>
                <a:ea typeface="IBM Plex Sans"/>
                <a:cs typeface="IBM Plex Sans"/>
                <a:sym typeface="IBM Plex Sans"/>
              </a:rPr>
              <a:t>A Trigger is the starting point of any behaviour either people are consciously or unconsciously adopting. There are two types of triggers - external and internal. </a:t>
            </a:r>
            <a:endParaRPr sz="18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27" name="Google Shape;127;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29" name="Google Shape;129;p2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30" name="Google Shape;130;p2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4"/>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473" name="Google Shape;473;p64"/>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FOUR | INVESTMENT | METHOD FIVE</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SKILL</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Once users have invested the effort to acquire a skill, they are less likely to switch to a competing product.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474" name="Google Shape;474;p6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76" name="Google Shape;476;p6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477" name="Google Shape;477;p6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65"/>
          <p:cNvPicPr preferRelativeResize="0"/>
          <p:nvPr/>
        </p:nvPicPr>
        <p:blipFill>
          <a:blip r:embed="rId3">
            <a:alphaModFix/>
          </a:blip>
          <a:stretch>
            <a:fillRect/>
          </a:stretch>
        </p:blipFill>
        <p:spPr>
          <a:xfrm>
            <a:off x="1730625" y="677500"/>
            <a:ext cx="5682750" cy="3788500"/>
          </a:xfrm>
          <a:prstGeom prst="rect">
            <a:avLst/>
          </a:prstGeom>
          <a:noFill/>
          <a:ln>
            <a:noFill/>
          </a:ln>
        </p:spPr>
      </p:pic>
      <p:sp>
        <p:nvSpPr>
          <p:cNvPr id="483" name="Google Shape;483;p6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485" name="Google Shape;485;p6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486" name="Google Shape;486;p6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9"/>
          <p:cNvSpPr/>
          <p:nvPr/>
        </p:nvSpPr>
        <p:spPr>
          <a:xfrm>
            <a:off x="0" y="-200"/>
            <a:ext cx="9144000" cy="5143500"/>
          </a:xfrm>
          <a:prstGeom prst="rect">
            <a:avLst/>
          </a:prstGeom>
          <a:solidFill>
            <a:srgbClr val="A4C2F4"/>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6" name="Google Shape;136;p29"/>
          <p:cNvSpPr txBox="1"/>
          <p:nvPr>
            <p:ph idx="1" type="body"/>
          </p:nvPr>
        </p:nvSpPr>
        <p:spPr>
          <a:xfrm>
            <a:off x="467200" y="1015075"/>
            <a:ext cx="6268800" cy="3046200"/>
          </a:xfrm>
          <a:prstGeom prst="rect">
            <a:avLst/>
          </a:prstGeom>
          <a:solidFill>
            <a:srgbClr val="FFFFFF"/>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chemeClr val="dk1"/>
                </a:solidFill>
                <a:latin typeface="IBM Plex Sans"/>
                <a:ea typeface="IBM Plex Sans"/>
                <a:cs typeface="IBM Plex Sans"/>
                <a:sym typeface="IBM Plex Sans"/>
              </a:rPr>
              <a:t>THE HOOK MODEL | STAGE ONE | TRIGGERS</a:t>
            </a:r>
            <a:endParaRPr b="1" sz="1400">
              <a:solidFill>
                <a:srgbClr val="000000"/>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A4C2F4"/>
                </a:solidFill>
                <a:latin typeface="IBM Plex Sans"/>
                <a:ea typeface="IBM Plex Sans"/>
                <a:cs typeface="IBM Plex Sans"/>
                <a:sym typeface="IBM Plex Sans"/>
              </a:rPr>
              <a:t>EXTERNAL TRIGGERS</a:t>
            </a:r>
            <a:endParaRPr b="1" sz="3600">
              <a:solidFill>
                <a:srgbClr val="A4C2F4"/>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800">
                <a:solidFill>
                  <a:schemeClr val="dk1"/>
                </a:solidFill>
                <a:latin typeface="IBM Plex Sans"/>
                <a:ea typeface="IBM Plex Sans"/>
                <a:cs typeface="IBM Plex Sans"/>
                <a:sym typeface="IBM Plex Sans"/>
              </a:rPr>
              <a:t>Habit forming products and services start changing behaviour by first cueing users with a call to action. These triggers are embedded with information which tells the user what to do next. </a:t>
            </a:r>
            <a:endParaRPr sz="900">
              <a:solidFill>
                <a:schemeClr val="dk1"/>
              </a:solidFill>
              <a:latin typeface="IBM Plex Sans Light"/>
              <a:ea typeface="IBM Plex Sans Light"/>
              <a:cs typeface="IBM Plex Sans Light"/>
              <a:sym typeface="IBM Plex Sans Light"/>
            </a:endParaRPr>
          </a:p>
          <a:p>
            <a:pPr indent="0" lvl="0" marL="11430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 </a:t>
            </a:r>
            <a:endParaRPr b="1" sz="18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37" name="Google Shape;137;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39" name="Google Shape;139;p29"/>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40" name="Google Shape;140;p29"/>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0"/>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46" name="Google Shape;146;p30"/>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PAID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Advertising, search engine marketing, and other paid channels are commonly used to get users’ attention and prompt them to act. Paid triggers can be effective but costly ways to keep users coming back. Habit-forming companies tend not to rely on paid triggers for very long, if at all.</a:t>
            </a:r>
            <a:r>
              <a:rPr lang="en" sz="1400">
                <a:solidFill>
                  <a:schemeClr val="dk1"/>
                </a:solidFill>
                <a:latin typeface="IBM Plex Sans Light"/>
                <a:ea typeface="IBM Plex Sans Light"/>
                <a:cs typeface="IBM Plex Sans Light"/>
                <a:sym typeface="IBM Plex Sans Light"/>
              </a:rPr>
              <a:t>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a:solidFill>
                <a:srgbClr val="000000"/>
              </a:solidFill>
              <a:latin typeface="IBM Plex Sans"/>
              <a:ea typeface="IBM Plex Sans"/>
              <a:cs typeface="IBM Plex Sans"/>
              <a:sym typeface="IBM Plex Sans"/>
            </a:endParaRPr>
          </a:p>
        </p:txBody>
      </p:sp>
      <p:sp>
        <p:nvSpPr>
          <p:cNvPr id="147" name="Google Shape;147;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49" name="Google Shape;149;p3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50" name="Google Shape;150;p3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31"/>
          <p:cNvPicPr preferRelativeResize="0"/>
          <p:nvPr/>
        </p:nvPicPr>
        <p:blipFill>
          <a:blip r:embed="rId3">
            <a:alphaModFix/>
          </a:blip>
          <a:stretch>
            <a:fillRect/>
          </a:stretch>
        </p:blipFill>
        <p:spPr>
          <a:xfrm>
            <a:off x="2185976" y="984650"/>
            <a:ext cx="4772049" cy="3376225"/>
          </a:xfrm>
          <a:prstGeom prst="rect">
            <a:avLst/>
          </a:prstGeom>
          <a:noFill/>
          <a:ln>
            <a:noFill/>
          </a:ln>
        </p:spPr>
      </p:pic>
      <p:sp>
        <p:nvSpPr>
          <p:cNvPr id="156" name="Google Shape;156;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58" name="Google Shape;158;p3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59" name="Google Shape;159;p3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p:nvPr/>
        </p:nvSpPr>
        <p:spPr>
          <a:xfrm>
            <a:off x="0" y="-200"/>
            <a:ext cx="9144000" cy="5143500"/>
          </a:xfrm>
          <a:prstGeom prst="rect">
            <a:avLst/>
          </a:prstGeom>
          <a:solidFill>
            <a:srgbClr val="D9D9D9"/>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65" name="Google Shape;165;p32"/>
          <p:cNvSpPr txBox="1"/>
          <p:nvPr>
            <p:ph idx="1" type="body"/>
          </p:nvPr>
        </p:nvSpPr>
        <p:spPr>
          <a:xfrm>
            <a:off x="467200" y="1015075"/>
            <a:ext cx="6268800" cy="3043200"/>
          </a:xfrm>
          <a:prstGeom prst="rect">
            <a:avLst/>
          </a:prstGeom>
          <a:solidFill>
            <a:srgbClr val="3C78D8"/>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THE HOOK MODEL | STAGE ONE | TRIGGERS | EXTERNAL TRIGGERS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4800">
                <a:solidFill>
                  <a:srgbClr val="CCCCCC"/>
                </a:solidFill>
                <a:latin typeface="IBM Plex Sans"/>
                <a:ea typeface="IBM Plex Sans"/>
                <a:cs typeface="IBM Plex Sans"/>
                <a:sym typeface="IBM Plex Sans"/>
              </a:rPr>
              <a:t>EARNED TRIGGERS</a:t>
            </a:r>
            <a:endParaRPr b="1" sz="4800">
              <a:solidFill>
                <a:srgbClr val="CCCCCC"/>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Earned triggers are free in that they cannot be bought directly, but they often require investment in the form of time spend on public and media relations, Favourable press mentions, hot viral videos, and featured app store placements are all effective ways to gain attention. Earned triggers are often short lived triggers and investment into keeping the ‘buzz’ going have to be made. </a:t>
            </a:r>
            <a:endParaRPr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66" name="Google Shape;166;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68" name="Google Shape;168;p3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69" name="Google Shape;169;p3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1522375" y="811225"/>
            <a:ext cx="6099249" cy="3521051"/>
          </a:xfrm>
          <a:prstGeom prst="rect">
            <a:avLst/>
          </a:prstGeom>
          <a:noFill/>
          <a:ln>
            <a:noFill/>
          </a:ln>
        </p:spPr>
      </p:pic>
      <p:sp>
        <p:nvSpPr>
          <p:cNvPr id="175" name="Google Shape;175;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77" name="Google Shape;177;p3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78" name="Google Shape;178;p3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